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72" r:id="rId5"/>
    <p:sldId id="277" r:id="rId6"/>
    <p:sldId id="261" r:id="rId7"/>
    <p:sldId id="273" r:id="rId8"/>
    <p:sldId id="274" r:id="rId9"/>
    <p:sldId id="275" r:id="rId10"/>
    <p:sldId id="268" r:id="rId11"/>
    <p:sldId id="269" r:id="rId12"/>
    <p:sldId id="270" r:id="rId13"/>
    <p:sldId id="271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-150" y="-5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40e97f8125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40e97f8125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415366c4e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415366c4e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40e97f812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40e97f812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40e97f8125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40e97f8125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40e97f812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40e97f812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40e97f812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40e97f8125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>
          <a:extLst>
            <a:ext uri="{FF2B5EF4-FFF2-40B4-BE49-F238E27FC236}">
              <a16:creationId xmlns:a16="http://schemas.microsoft.com/office/drawing/2014/main" xmlns="" id="{4D4F0C9F-7C86-B80A-8884-C904B637F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0e97f8125_0_32:notes">
            <a:extLst>
              <a:ext uri="{FF2B5EF4-FFF2-40B4-BE49-F238E27FC236}">
                <a16:creationId xmlns:a16="http://schemas.microsoft.com/office/drawing/2014/main" xmlns="" id="{74A294A9-F6FF-ABD6-ECA1-1AE6F43E94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0e97f8125_0_32:notes">
            <a:extLst>
              <a:ext uri="{FF2B5EF4-FFF2-40B4-BE49-F238E27FC236}">
                <a16:creationId xmlns:a16="http://schemas.microsoft.com/office/drawing/2014/main" xmlns="" id="{0E9E7B68-8964-3C34-8F76-9D595456A5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637187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>
          <a:extLst>
            <a:ext uri="{FF2B5EF4-FFF2-40B4-BE49-F238E27FC236}">
              <a16:creationId xmlns:a16="http://schemas.microsoft.com/office/drawing/2014/main" xmlns="" id="{0121B8CB-1437-9D53-ACC8-8CCFDDDAF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0e97f8125_0_32:notes">
            <a:extLst>
              <a:ext uri="{FF2B5EF4-FFF2-40B4-BE49-F238E27FC236}">
                <a16:creationId xmlns:a16="http://schemas.microsoft.com/office/drawing/2014/main" xmlns="" id="{84D6F3F3-8110-61AE-5A78-8296DF2002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0e97f8125_0_32:notes">
            <a:extLst>
              <a:ext uri="{FF2B5EF4-FFF2-40B4-BE49-F238E27FC236}">
                <a16:creationId xmlns:a16="http://schemas.microsoft.com/office/drawing/2014/main" xmlns="" id="{F9A5675F-DCC5-D4F8-8EA1-F2117AE757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1798774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0e97f812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40e97f812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xmlns="" id="{F5118A2A-01EF-4682-9761-BF5311CE9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0e97f8125_0_22:notes">
            <a:extLst>
              <a:ext uri="{FF2B5EF4-FFF2-40B4-BE49-F238E27FC236}">
                <a16:creationId xmlns:a16="http://schemas.microsoft.com/office/drawing/2014/main" xmlns="" id="{C3BFBE31-CD36-7123-464A-9EA81F68D2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0e97f8125_0_22:notes">
            <a:extLst>
              <a:ext uri="{FF2B5EF4-FFF2-40B4-BE49-F238E27FC236}">
                <a16:creationId xmlns:a16="http://schemas.microsoft.com/office/drawing/2014/main" xmlns="" id="{BF8F5D65-4D24-2644-0EAD-E6D5C010FF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706053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xmlns="" id="{675B281C-4810-E7A4-FD7C-E8988F9E1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0e97f8125_0_22:notes">
            <a:extLst>
              <a:ext uri="{FF2B5EF4-FFF2-40B4-BE49-F238E27FC236}">
                <a16:creationId xmlns:a16="http://schemas.microsoft.com/office/drawing/2014/main" xmlns="" id="{6A485367-935F-6820-4155-FCF716086E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0e97f8125_0_22:notes">
            <a:extLst>
              <a:ext uri="{FF2B5EF4-FFF2-40B4-BE49-F238E27FC236}">
                <a16:creationId xmlns:a16="http://schemas.microsoft.com/office/drawing/2014/main" xmlns="" id="{699F9C28-02FF-34D5-DA26-36A69F0870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406249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xmlns="" id="{CDA654EA-BA6B-B733-29FE-03C2BFA99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0e97f8125_0_22:notes">
            <a:extLst>
              <a:ext uri="{FF2B5EF4-FFF2-40B4-BE49-F238E27FC236}">
                <a16:creationId xmlns:a16="http://schemas.microsoft.com/office/drawing/2014/main" xmlns="" id="{EE91043D-C426-8B03-3C12-A1B6BEC2AA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0e97f8125_0_22:notes">
            <a:extLst>
              <a:ext uri="{FF2B5EF4-FFF2-40B4-BE49-F238E27FC236}">
                <a16:creationId xmlns:a16="http://schemas.microsoft.com/office/drawing/2014/main" xmlns="" id="{B63CDC1F-0791-07DA-D8D7-139B2E8948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190421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Пустой слайд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1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/>
              <a:t>Портативная игровая приставка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783775" y="2797175"/>
            <a:ext cx="73302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chemeClr val="dk1"/>
                </a:solidFill>
              </a:rPr>
              <a:t>Команда проекта: </a:t>
            </a:r>
            <a:r>
              <a:rPr lang="ru-RU" sz="1400" dirty="0">
                <a:solidFill>
                  <a:schemeClr val="dk1"/>
                </a:solidFill>
              </a:rPr>
              <a:t>Редькин Денис, Титов Артем, Павлов Матвей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385225" y="4275975"/>
            <a:ext cx="43908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Практикум по цифровому производству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02" y="84175"/>
            <a:ext cx="1253921" cy="66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>
            <a:spLocks noGrp="1"/>
          </p:cNvSpPr>
          <p:nvPr>
            <p:ph type="body" idx="1"/>
          </p:nvPr>
        </p:nvSpPr>
        <p:spPr>
          <a:xfrm>
            <a:off x="188323" y="1261325"/>
            <a:ext cx="882244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Устройство было протестировано на</a:t>
            </a:r>
            <a:r>
              <a:rPr lang="en-US" sz="1500" dirty="0">
                <a:solidFill>
                  <a:schemeClr val="dk1"/>
                </a:solidFill>
                <a:highlight>
                  <a:schemeClr val="lt1"/>
                </a:highlight>
              </a:rPr>
              <a:t>:</a:t>
            </a:r>
            <a:endParaRPr lang="ru-RU" sz="15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Время работы от аккумулятора (до 3 часов)</a:t>
            </a: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Отзывчивость кнопок (задержка менее 50 мс)</a:t>
            </a: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Устойчивость к вибрациям и небольшим падениям</a:t>
            </a:r>
          </a:p>
          <a:p>
            <a:pPr marL="139700" indent="0">
              <a:buClr>
                <a:schemeClr val="dk1"/>
              </a:buClr>
              <a:buSzPts val="1400"/>
              <a:buNone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Выявленные проблемы</a:t>
            </a:r>
            <a:r>
              <a:rPr lang="en-US" sz="1500" dirty="0">
                <a:solidFill>
                  <a:schemeClr val="dk1"/>
                </a:solidFill>
                <a:highlight>
                  <a:schemeClr val="lt1"/>
                </a:highlight>
              </a:rPr>
              <a:t>:</a:t>
            </a:r>
            <a:endParaRPr lang="ru-RU" sz="15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Батарея низкого качества, не держит заряд</a:t>
            </a: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Низкая прочность конструкции – при сильном нажатии на дисплей можно повредить макетную плату</a:t>
            </a: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При одновременном нажатии нескольких кнопок срабатывает только одна</a:t>
            </a:r>
          </a:p>
        </p:txBody>
      </p:sp>
      <p:sp>
        <p:nvSpPr>
          <p:cNvPr id="174" name="Google Shape;174;p25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Тестирование и результаты</a:t>
            </a:r>
            <a:endParaRPr b="1" dirty="0"/>
          </a:p>
        </p:txBody>
      </p:sp>
      <p:pic>
        <p:nvPicPr>
          <p:cNvPr id="175" name="Google Shape;1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Google Shape;176;p25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" name="Google Shape;177;p25"/>
          <p:cNvSpPr txBox="1"/>
          <p:nvPr/>
        </p:nvSpPr>
        <p:spPr>
          <a:xfrm>
            <a:off x="4347025" y="4862400"/>
            <a:ext cx="3828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12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Анализ аналогов и уникальные особенности</a:t>
            </a:r>
            <a:endParaRPr b="1" dirty="0"/>
          </a:p>
        </p:txBody>
      </p:sp>
      <p:pic>
        <p:nvPicPr>
          <p:cNvPr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6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" name="Google Shape;187;p26"/>
          <p:cNvSpPr txBox="1"/>
          <p:nvPr/>
        </p:nvSpPr>
        <p:spPr>
          <a:xfrm>
            <a:off x="4347025" y="4862400"/>
            <a:ext cx="3828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13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88" name="Google Shape;188;p26"/>
          <p:cNvSpPr txBox="1"/>
          <p:nvPr/>
        </p:nvSpPr>
        <p:spPr>
          <a:xfrm>
            <a:off x="311700" y="1061274"/>
            <a:ext cx="8599800" cy="1510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</a:rPr>
              <a:t>Существующие аналоги (например, </a:t>
            </a:r>
            <a:r>
              <a:rPr lang="en-US" sz="1500" dirty="0" err="1">
                <a:solidFill>
                  <a:schemeClr val="dk1"/>
                </a:solidFill>
              </a:rPr>
              <a:t>Arduboy</a:t>
            </a:r>
            <a:r>
              <a:rPr lang="en-US" sz="1500" dirty="0">
                <a:solidFill>
                  <a:schemeClr val="dk1"/>
                </a:solidFill>
              </a:rPr>
              <a:t>)</a:t>
            </a:r>
            <a:r>
              <a:rPr lang="ru-RU" sz="1500" dirty="0">
                <a:solidFill>
                  <a:schemeClr val="dk1"/>
                </a:solidFill>
              </a:rPr>
              <a:t> имеют более простые монохромные дисплеи или требуют подключения к компьютеру для программирования. Наш проект отличается</a:t>
            </a:r>
            <a:r>
              <a:rPr lang="en-US" sz="1500" dirty="0">
                <a:solidFill>
                  <a:schemeClr val="dk1"/>
                </a:solidFill>
              </a:rPr>
              <a:t>:</a:t>
            </a:r>
            <a:endParaRPr lang="ru-RU" sz="1500" dirty="0">
              <a:solidFill>
                <a:schemeClr val="dk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dk1"/>
                </a:solidFill>
              </a:rPr>
              <a:t>Цветным дисплеем с хорошим разрешением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dk1"/>
                </a:solidFill>
              </a:rPr>
              <a:t>Автономным питанием с возможностью зарядки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dk1"/>
                </a:solidFill>
              </a:rPr>
              <a:t>Открытой архитектурой для модификаций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dk1"/>
                </a:solidFill>
              </a:rPr>
              <a:t>Удобным эргономичным корпусом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F870EAEE-9863-0717-31F5-4533D7F44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600" y="1842975"/>
            <a:ext cx="1905000" cy="30194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469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ru-RU" sz="1500" dirty="0">
                <a:solidFill>
                  <a:schemeClr val="dk1"/>
                </a:solidFill>
              </a:rPr>
              <a:t>В результате работы была создана портативная игровая приставка, соответствующая поставленным задачам. Все исходные материалы проекта доступны в </a:t>
            </a:r>
            <a:r>
              <a:rPr lang="en-US" sz="1500" dirty="0">
                <a:solidFill>
                  <a:schemeClr val="dk1"/>
                </a:solidFill>
              </a:rPr>
              <a:t>GitHub</a:t>
            </a:r>
            <a:r>
              <a:rPr lang="ru-RU" sz="1500" dirty="0">
                <a:solidFill>
                  <a:schemeClr val="dk1"/>
                </a:solidFill>
              </a:rPr>
              <a:t>-репозитории. Основным проблемы связаны с качеством компонентов и будут устранены в следующих версиях устройства.</a:t>
            </a:r>
            <a:endParaRPr sz="1500" dirty="0">
              <a:solidFill>
                <a:schemeClr val="dk1"/>
              </a:solidFill>
            </a:endParaRPr>
          </a:p>
        </p:txBody>
      </p:sp>
      <p:sp>
        <p:nvSpPr>
          <p:cNvPr id="195" name="Google Shape;195;p27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Заключение</a:t>
            </a:r>
            <a:endParaRPr b="1" dirty="0"/>
          </a:p>
        </p:txBody>
      </p:sp>
      <p:pic>
        <p:nvPicPr>
          <p:cNvPr id="196" name="Google Shape;1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7" name="Google Shape;197;p27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9" name="Google Shape;199;p27"/>
          <p:cNvSpPr txBox="1"/>
          <p:nvPr/>
        </p:nvSpPr>
        <p:spPr>
          <a:xfrm>
            <a:off x="4347025" y="4862400"/>
            <a:ext cx="3828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14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4394E68A-4F5C-6369-4C90-55B6F94F1F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780899" y="1148976"/>
            <a:ext cx="5229873" cy="341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Наша команда и контакты</a:t>
            </a:r>
            <a:endParaRPr b="1" dirty="0"/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6" name="Google Shape;206;p28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Google Shape;208;p28"/>
          <p:cNvSpPr txBox="1"/>
          <p:nvPr/>
        </p:nvSpPr>
        <p:spPr>
          <a:xfrm>
            <a:off x="311700" y="3153625"/>
            <a:ext cx="30987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Редькин Денис, Б01-302</a:t>
            </a: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tg: @</a:t>
            </a:r>
            <a:r>
              <a:rPr lang="en-US" sz="1300" dirty="0" err="1">
                <a:solidFill>
                  <a:schemeClr val="dk1"/>
                </a:solidFill>
              </a:rPr>
              <a:t>MIPT_Balbes</a:t>
            </a:r>
            <a:endParaRPr sz="1300" dirty="0">
              <a:solidFill>
                <a:schemeClr val="dk1"/>
              </a:solidFill>
            </a:endParaRPr>
          </a:p>
        </p:txBody>
      </p:sp>
      <p:sp>
        <p:nvSpPr>
          <p:cNvPr id="210" name="Google Shape;210;p28"/>
          <p:cNvSpPr txBox="1"/>
          <p:nvPr/>
        </p:nvSpPr>
        <p:spPr>
          <a:xfrm>
            <a:off x="3286850" y="3153625"/>
            <a:ext cx="30987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Титов Артем, Б01-306</a:t>
            </a: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tg: @</a:t>
            </a:r>
            <a:r>
              <a:rPr lang="en-US" sz="1300" dirty="0" err="1">
                <a:solidFill>
                  <a:schemeClr val="dk1"/>
                </a:solidFill>
              </a:rPr>
              <a:t>artemu_sss</a:t>
            </a:r>
            <a:endParaRPr sz="1300" dirty="0">
              <a:solidFill>
                <a:schemeClr val="dk1"/>
              </a:solidFill>
            </a:endParaRPr>
          </a:p>
        </p:txBody>
      </p:sp>
      <p:sp>
        <p:nvSpPr>
          <p:cNvPr id="212" name="Google Shape;212;p28"/>
          <p:cNvSpPr txBox="1"/>
          <p:nvPr/>
        </p:nvSpPr>
        <p:spPr>
          <a:xfrm>
            <a:off x="6262000" y="3153625"/>
            <a:ext cx="30987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Павлов Матвей, Б01-305</a:t>
            </a: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tg: </a:t>
            </a:r>
            <a:r>
              <a:rPr lang="en-US" sz="1300" dirty="0">
                <a:solidFill>
                  <a:schemeClr val="dk1"/>
                </a:solidFill>
              </a:rPr>
              <a:t>@EntryFr4ger</a:t>
            </a:r>
            <a:endParaRPr sz="1300" dirty="0">
              <a:solidFill>
                <a:schemeClr val="dk1"/>
              </a:solidFill>
            </a:endParaRPr>
          </a:p>
        </p:txBody>
      </p:sp>
      <p:sp>
        <p:nvSpPr>
          <p:cNvPr id="213" name="Google Shape;213;p28"/>
          <p:cNvSpPr txBox="1"/>
          <p:nvPr/>
        </p:nvSpPr>
        <p:spPr>
          <a:xfrm>
            <a:off x="4347025" y="4862400"/>
            <a:ext cx="3828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15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14" name="Google Shape;214;p28"/>
          <p:cNvSpPr txBox="1"/>
          <p:nvPr/>
        </p:nvSpPr>
        <p:spPr>
          <a:xfrm>
            <a:off x="203550" y="4181188"/>
            <a:ext cx="7450800" cy="7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</a:rPr>
              <a:t>Наш Github: </a:t>
            </a:r>
            <a:r>
              <a:rPr lang="en-US" sz="1200" u="sng" dirty="0">
                <a:solidFill>
                  <a:srgbClr val="6D9EEB"/>
                </a:solidFill>
              </a:rPr>
              <a:t>https://github.com/RedkinDenis/mipt_fabric</a:t>
            </a:r>
            <a:endParaRPr sz="1200" dirty="0">
              <a:solidFill>
                <a:srgbClr val="6D9EE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</a:rPr>
              <a:t>Наш телеграм-канал: </a:t>
            </a:r>
            <a:r>
              <a:rPr lang="en-US" sz="1200" u="sng" dirty="0">
                <a:solidFill>
                  <a:srgbClr val="6D9EEB"/>
                </a:solidFill>
              </a:rPr>
              <a:t>https://web.telegram.org/k/#-2641975442</a:t>
            </a:r>
            <a:endParaRPr sz="1200" dirty="0">
              <a:solidFill>
                <a:srgbClr val="6D9EEB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F61D627C-BA46-7EF3-EBF8-35AEE420E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826" y="1109639"/>
            <a:ext cx="2448164" cy="199562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813D21EC-DCD8-95FE-B839-4FA6CA2915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6850" y="1109639"/>
            <a:ext cx="2448164" cy="199562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B0811B6A-2D0C-BF77-3FF4-714FC927A2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2000" y="1109639"/>
            <a:ext cx="2448164" cy="199562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Содержание</a:t>
            </a:r>
            <a:endParaRPr b="1" dirty="0"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520600" cy="3709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Цель и задачи проекта</a:t>
            </a:r>
          </a:p>
          <a:p>
            <a:pPr marL="4826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Описание продукта</a:t>
            </a:r>
            <a:endParaRPr lang="en-US" sz="1500" dirty="0">
              <a:solidFill>
                <a:schemeClr val="dk1"/>
              </a:solidFill>
            </a:endParaRPr>
          </a:p>
          <a:p>
            <a:pPr marL="939800" lvl="1">
              <a:buClr>
                <a:schemeClr val="dk1"/>
              </a:buClr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Процесс проектирования и изготовления</a:t>
            </a:r>
          </a:p>
          <a:p>
            <a:pPr marL="939800" lvl="1">
              <a:buClr>
                <a:schemeClr val="dk1"/>
              </a:buClr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Датчики и </a:t>
            </a:r>
            <a:r>
              <a:rPr lang="ru" sz="1500" dirty="0">
                <a:solidFill>
                  <a:schemeClr val="tx1"/>
                </a:solidFill>
              </a:rPr>
              <a:t>элементы</a:t>
            </a:r>
            <a:endParaRPr lang="ru-RU" sz="1500" dirty="0">
              <a:solidFill>
                <a:schemeClr val="tx1"/>
              </a:solidFill>
            </a:endParaRPr>
          </a:p>
          <a:p>
            <a:pPr marL="939800" lvl="1">
              <a:buClr>
                <a:schemeClr val="dk1"/>
              </a:buClr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Макетная плата</a:t>
            </a:r>
          </a:p>
          <a:p>
            <a:pPr marL="939800" lvl="1">
              <a:buClr>
                <a:schemeClr val="dk1"/>
              </a:buClr>
              <a:buFont typeface="+mj-lt"/>
              <a:buAutoNum type="arabicPeriod"/>
            </a:pPr>
            <a:r>
              <a:rPr lang="en-US" sz="1500" dirty="0">
                <a:solidFill>
                  <a:schemeClr val="dk1"/>
                </a:solidFill>
              </a:rPr>
              <a:t>3D-</a:t>
            </a:r>
            <a:r>
              <a:rPr lang="ru-RU" sz="1500" dirty="0">
                <a:solidFill>
                  <a:schemeClr val="dk1"/>
                </a:solidFill>
              </a:rPr>
              <a:t>модель корпуса</a:t>
            </a:r>
          </a:p>
          <a:p>
            <a:pPr marL="939800" lvl="1">
              <a:buClr>
                <a:schemeClr val="dk1"/>
              </a:buClr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Описание кода</a:t>
            </a:r>
          </a:p>
          <a:p>
            <a:pPr marL="4826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Тестирование и результаты</a:t>
            </a:r>
          </a:p>
          <a:p>
            <a:pPr marL="482600">
              <a:buClr>
                <a:schemeClr val="dk1"/>
              </a:buClr>
              <a:buSzPts val="1400"/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Анализ аналогов и уникальные особенности</a:t>
            </a:r>
            <a:endParaRPr sz="1500" dirty="0">
              <a:solidFill>
                <a:schemeClr val="dk1"/>
              </a:solidFill>
            </a:endParaRPr>
          </a:p>
          <a:p>
            <a:pPr marL="4826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+mj-lt"/>
              <a:buAutoNum type="arabicPeriod"/>
            </a:pPr>
            <a:r>
              <a:rPr lang="ru" sz="1500" dirty="0">
                <a:solidFill>
                  <a:schemeClr val="dk1"/>
                </a:solidFill>
              </a:rPr>
              <a:t>Заключение</a:t>
            </a:r>
            <a:endParaRPr sz="1500" dirty="0">
              <a:solidFill>
                <a:schemeClr val="dk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" name="Google Shape;65;p14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66;p14"/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1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5375" y="1201925"/>
            <a:ext cx="5118888" cy="35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" sz="1500" b="1" dirty="0">
                <a:solidFill>
                  <a:schemeClr val="dk1"/>
                </a:solidFill>
              </a:rPr>
              <a:t>Цель</a:t>
            </a:r>
            <a:r>
              <a:rPr lang="en-US" sz="1500" b="1" dirty="0">
                <a:solidFill>
                  <a:schemeClr val="dk1"/>
                </a:solidFill>
              </a:rPr>
              <a:t>:</a:t>
            </a:r>
            <a:r>
              <a:rPr lang="ru-RU" sz="1500" b="1" dirty="0">
                <a:solidFill>
                  <a:schemeClr val="dk1"/>
                </a:solidFill>
              </a:rPr>
              <a:t> </a:t>
            </a:r>
            <a:r>
              <a:rPr lang="ru-RU" sz="1500" dirty="0">
                <a:solidFill>
                  <a:schemeClr val="dk1"/>
                </a:solidFill>
              </a:rPr>
              <a:t>Создание </a:t>
            </a:r>
            <a:r>
              <a:rPr lang="ru-RU" sz="1500">
                <a:solidFill>
                  <a:schemeClr val="dk1"/>
                </a:solidFill>
              </a:rPr>
              <a:t>портативной </a:t>
            </a:r>
            <a:r>
              <a:rPr lang="ru-RU" sz="1500" smtClean="0">
                <a:solidFill>
                  <a:schemeClr val="dk1"/>
                </a:solidFill>
              </a:rPr>
              <a:t>игровой </a:t>
            </a:r>
            <a:r>
              <a:rPr lang="ru-RU" sz="1500" smtClean="0">
                <a:solidFill>
                  <a:schemeClr val="dk1"/>
                </a:solidFill>
              </a:rPr>
              <a:t>приставки </a:t>
            </a:r>
            <a:r>
              <a:rPr lang="ru-RU" sz="1500" dirty="0" smtClean="0">
                <a:solidFill>
                  <a:schemeClr val="dk1"/>
                </a:solidFill>
              </a:rPr>
              <a:t>с </a:t>
            </a:r>
            <a:r>
              <a:rPr lang="ru-RU" sz="1500" dirty="0">
                <a:solidFill>
                  <a:schemeClr val="dk1"/>
                </a:solidFill>
              </a:rPr>
              <a:t>автономным питанием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500" b="1" dirty="0">
                <a:solidFill>
                  <a:schemeClr val="dk1"/>
                </a:solidFill>
              </a:rPr>
              <a:t>Задачи</a:t>
            </a:r>
            <a:r>
              <a:rPr lang="en-US" sz="1500" b="1" dirty="0">
                <a:solidFill>
                  <a:schemeClr val="dk1"/>
                </a:solidFill>
              </a:rPr>
              <a:t>:</a:t>
            </a:r>
            <a:endParaRPr lang="ru" sz="1500" b="1" dirty="0">
              <a:solidFill>
                <a:schemeClr val="dk1"/>
              </a:solidFill>
            </a:endParaRPr>
          </a:p>
          <a:p>
            <a:pPr marL="4889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Проектировка схемы приставки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Подбор подходящих комплектующих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Сборка и пайка на плате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Написание кода для портирования игр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Перенос кода на микроконтроллер 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Проектировка корпуса микроконтроллера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Печать корпуса на </a:t>
            </a:r>
            <a:r>
              <a:rPr lang="en-US" sz="1500" dirty="0">
                <a:solidFill>
                  <a:schemeClr val="dk1"/>
                </a:solidFill>
              </a:rPr>
              <a:t>3D</a:t>
            </a:r>
            <a:r>
              <a:rPr lang="ru-RU" sz="1500" dirty="0">
                <a:solidFill>
                  <a:schemeClr val="dk1"/>
                </a:solidFill>
              </a:rPr>
              <a:t>-принтере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Финальная сборка устройства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Цель и задачи проекта</a:t>
            </a:r>
            <a:endParaRPr b="1" dirty="0"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" name="Google Shape;74;p15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Google Shape;75;p15"/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2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908BCA08-7A1C-D917-FB3C-A9503D2BD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9918" y="1309768"/>
            <a:ext cx="3406057" cy="34060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>
          <a:extLst>
            <a:ext uri="{FF2B5EF4-FFF2-40B4-BE49-F238E27FC236}">
              <a16:creationId xmlns:a16="http://schemas.microsoft.com/office/drawing/2014/main" xmlns="" id="{80221426-0C5E-E2C6-9973-FC6BC17B32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>
            <a:extLst>
              <a:ext uri="{FF2B5EF4-FFF2-40B4-BE49-F238E27FC236}">
                <a16:creationId xmlns:a16="http://schemas.microsoft.com/office/drawing/2014/main" xmlns="" id="{DC9F5EBE-B4C8-5444-FE2E-4938247155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Описание продукта</a:t>
            </a:r>
            <a:endParaRPr b="1" dirty="0"/>
          </a:p>
        </p:txBody>
      </p:sp>
      <p:pic>
        <p:nvPicPr>
          <p:cNvPr id="110" name="Google Shape;110;p19">
            <a:extLst>
              <a:ext uri="{FF2B5EF4-FFF2-40B4-BE49-F238E27FC236}">
                <a16:creationId xmlns:a16="http://schemas.microsoft.com/office/drawing/2014/main" xmlns="" id="{27AC4D4D-C15C-5D6C-FFA4-8DA988E59BC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19">
            <a:extLst>
              <a:ext uri="{FF2B5EF4-FFF2-40B4-BE49-F238E27FC236}">
                <a16:creationId xmlns:a16="http://schemas.microsoft.com/office/drawing/2014/main" xmlns="" id="{0044A795-F2C0-FCD1-3A68-87A4CCAFDC7F}"/>
              </a:ext>
            </a:extLst>
          </p:cNvPr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9">
            <a:extLst>
              <a:ext uri="{FF2B5EF4-FFF2-40B4-BE49-F238E27FC236}">
                <a16:creationId xmlns:a16="http://schemas.microsoft.com/office/drawing/2014/main" xmlns="" id="{13C44DE3-D142-A05C-E029-17E13855682E}"/>
              </a:ext>
            </a:extLst>
          </p:cNvPr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6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DD47594-854F-35B7-0BF9-4D04E6CC0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>
            <a:normAutofit/>
          </a:bodyPr>
          <a:lstStyle/>
          <a:p>
            <a:pPr marL="114300" indent="0" algn="just">
              <a:buNone/>
            </a:pPr>
            <a:r>
              <a:rPr lang="ru-RU" dirty="0">
                <a:solidFill>
                  <a:schemeClr val="tx1"/>
                </a:solidFill>
              </a:rPr>
              <a:t>Портативная игровая приставка на базе микроконтроллера </a:t>
            </a:r>
            <a:r>
              <a:rPr lang="en-US" dirty="0">
                <a:solidFill>
                  <a:schemeClr val="tx1"/>
                </a:solidFill>
              </a:rPr>
              <a:t>ESP8266</a:t>
            </a:r>
            <a:r>
              <a:rPr lang="ru-RU" dirty="0">
                <a:solidFill>
                  <a:schemeClr val="tx1"/>
                </a:solidFill>
              </a:rPr>
              <a:t> с цветным дисплеем </a:t>
            </a:r>
            <a:r>
              <a:rPr lang="en-US" dirty="0">
                <a:solidFill>
                  <a:schemeClr val="tx1"/>
                </a:solidFill>
              </a:rPr>
              <a:t>ST7735S </a:t>
            </a:r>
            <a:r>
              <a:rPr lang="ru-RU" dirty="0">
                <a:solidFill>
                  <a:schemeClr val="tx1"/>
                </a:solidFill>
              </a:rPr>
              <a:t>и автономным питанием от литий-ионного аккумулятора. Устройство позволяет играть в классические игры, имеет 6 тактовых кнопок управления и компактный корпус, напечатанный на </a:t>
            </a:r>
            <a:r>
              <a:rPr lang="en-US" dirty="0">
                <a:solidFill>
                  <a:schemeClr val="tx1"/>
                </a:solidFill>
              </a:rPr>
              <a:t>3D</a:t>
            </a:r>
            <a:r>
              <a:rPr lang="ru-RU" dirty="0">
                <a:solidFill>
                  <a:schemeClr val="tx1"/>
                </a:solidFill>
              </a:rPr>
              <a:t>-принтере.</a:t>
            </a:r>
          </a:p>
        </p:txBody>
      </p:sp>
    </p:spTree>
    <p:extLst>
      <p:ext uri="{BB962C8B-B14F-4D97-AF65-F5344CB8AC3E}">
        <p14:creationId xmlns:p14="http://schemas.microsoft.com/office/powerpoint/2010/main" xmlns="" val="1015587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>
          <a:extLst>
            <a:ext uri="{FF2B5EF4-FFF2-40B4-BE49-F238E27FC236}">
              <a16:creationId xmlns:a16="http://schemas.microsoft.com/office/drawing/2014/main" xmlns="" id="{39D9018C-3459-7969-DEE5-65EEFFC00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>
            <a:extLst>
              <a:ext uri="{FF2B5EF4-FFF2-40B4-BE49-F238E27FC236}">
                <a16:creationId xmlns:a16="http://schemas.microsoft.com/office/drawing/2014/main" xmlns="" id="{88A08D67-99D3-273F-7B4F-2A0F2E8873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chemeClr val="dk1"/>
                </a:solidFill>
              </a:rPr>
              <a:t>Процесс проектирования и изготовления</a:t>
            </a:r>
            <a:br>
              <a:rPr lang="ru-RU" b="1" dirty="0">
                <a:solidFill>
                  <a:schemeClr val="dk1"/>
                </a:solidFill>
              </a:rPr>
            </a:br>
            <a:endParaRPr b="1" dirty="0"/>
          </a:p>
        </p:txBody>
      </p:sp>
      <p:pic>
        <p:nvPicPr>
          <p:cNvPr id="110" name="Google Shape;110;p19">
            <a:extLst>
              <a:ext uri="{FF2B5EF4-FFF2-40B4-BE49-F238E27FC236}">
                <a16:creationId xmlns:a16="http://schemas.microsoft.com/office/drawing/2014/main" xmlns="" id="{4EF00E41-5C72-B2EB-515F-CD0D1A055C6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19">
            <a:extLst>
              <a:ext uri="{FF2B5EF4-FFF2-40B4-BE49-F238E27FC236}">
                <a16:creationId xmlns:a16="http://schemas.microsoft.com/office/drawing/2014/main" xmlns="" id="{844A052A-6089-BDDC-BAC9-3FCE9B72ECF9}"/>
              </a:ext>
            </a:extLst>
          </p:cNvPr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9">
            <a:extLst>
              <a:ext uri="{FF2B5EF4-FFF2-40B4-BE49-F238E27FC236}">
                <a16:creationId xmlns:a16="http://schemas.microsoft.com/office/drawing/2014/main" xmlns="" id="{B01F657F-B75E-B178-6BEB-567736706FD4}"/>
              </a:ext>
            </a:extLst>
          </p:cNvPr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6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9DA23D58-E3A2-34B0-B888-089DCDAA3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5186892" cy="3416400"/>
          </a:xfrm>
        </p:spPr>
        <p:txBody>
          <a:bodyPr/>
          <a:lstStyle/>
          <a:p>
            <a:r>
              <a:rPr lang="ru-RU" sz="1800" dirty="0">
                <a:solidFill>
                  <a:schemeClr val="tx1"/>
                </a:solidFill>
              </a:rPr>
              <a:t>Разработка принципиальной схемы и разводка печатной платы </a:t>
            </a:r>
          </a:p>
          <a:p>
            <a:r>
              <a:rPr lang="ru-RU" sz="1800" dirty="0">
                <a:solidFill>
                  <a:schemeClr val="tx1"/>
                </a:solidFill>
              </a:rPr>
              <a:t>Пайка компонентов на макетную плату </a:t>
            </a:r>
          </a:p>
          <a:p>
            <a:r>
              <a:rPr lang="ru-RU" sz="1800" dirty="0">
                <a:solidFill>
                  <a:schemeClr val="tx1"/>
                </a:solidFill>
              </a:rPr>
              <a:t>Написание и отладка программного обеспечения </a:t>
            </a:r>
          </a:p>
          <a:p>
            <a:r>
              <a:rPr lang="ru-RU" sz="1800" dirty="0">
                <a:solidFill>
                  <a:schemeClr val="tx1"/>
                </a:solidFill>
              </a:rPr>
              <a:t>Создание 3D-модели корпуса с учетом всех компонентов</a:t>
            </a:r>
          </a:p>
          <a:p>
            <a:r>
              <a:rPr lang="ru-RU" sz="1800" dirty="0">
                <a:solidFill>
                  <a:schemeClr val="tx1"/>
                </a:solidFill>
              </a:rPr>
              <a:t>Печать корпуса на FDM 3D-принтере </a:t>
            </a:r>
          </a:p>
          <a:p>
            <a:r>
              <a:rPr lang="ru-RU" sz="1800" dirty="0">
                <a:solidFill>
                  <a:schemeClr val="tx1"/>
                </a:solidFill>
              </a:rPr>
              <a:t>Сборка всех компонентов в корпус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0224757C-AA08-098A-7DC2-22337AF56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2832" y="1148975"/>
            <a:ext cx="3684693" cy="352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29260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Дисплей ST7735S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Повышающий DC-DC преобразователь MT3608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Микроконтроллер ESP8266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6 тактовых кнопок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Модуль зарядки TP4056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Батарея на 500 мА*ч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Прочие мелкие компоненты</a:t>
            </a:r>
            <a:endParaRPr lang="ru-RU" sz="1500" dirty="0"/>
          </a:p>
        </p:txBody>
      </p:sp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Датчики и элементы</a:t>
            </a:r>
            <a:endParaRPr b="1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18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Google Shape;103;p18"/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5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2050" name="Picture 2" descr="Цветной IPS TFT дисплей на ST7735S SPI с разрешением 128*160 1.8&quot;">
            <a:extLst>
              <a:ext uri="{FF2B5EF4-FFF2-40B4-BE49-F238E27FC236}">
                <a16:creationId xmlns:a16="http://schemas.microsoft.com/office/drawing/2014/main" xmlns="" id="{4090A549-7E50-2997-4C3D-BF18439F7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421475" y="1222102"/>
            <a:ext cx="1832487" cy="1414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Фото 1/2 MT3608 DC-DC module, DC-DC преобразователь, повышающий, Uвх=2...24В, Uвых= до 28В, Iвых(max)=2А">
            <a:extLst>
              <a:ext uri="{FF2B5EF4-FFF2-40B4-BE49-F238E27FC236}">
                <a16:creationId xmlns:a16="http://schemas.microsoft.com/office/drawing/2014/main" xmlns="" id="{00A97AC8-6B1A-6066-1970-4C7F1F5D8F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343773" y="1222102"/>
            <a:ext cx="1672245" cy="1127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SP8266 — Википедия">
            <a:extLst>
              <a:ext uri="{FF2B5EF4-FFF2-40B4-BE49-F238E27FC236}">
                <a16:creationId xmlns:a16="http://schemas.microsoft.com/office/drawing/2014/main" xmlns="" id="{A2DF9003-D9DD-80B1-7063-4438F6E25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421475" y="2644753"/>
            <a:ext cx="1775196" cy="1430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TP4056 charge module, Зарядное устройство для li-ion аккумуляторов, 1А,  Китай | купить в розницу и оптом">
            <a:extLst>
              <a:ext uri="{FF2B5EF4-FFF2-40B4-BE49-F238E27FC236}">
                <a16:creationId xmlns:a16="http://schemas.microsoft.com/office/drawing/2014/main" xmlns="" id="{A75999C1-8AF6-58B4-1359-175113C7C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196671" y="2357751"/>
            <a:ext cx="1482563" cy="106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Кнопка тактовая с колпачком">
            <a:extLst>
              <a:ext uri="{FF2B5EF4-FFF2-40B4-BE49-F238E27FC236}">
                <a16:creationId xmlns:a16="http://schemas.microsoft.com/office/drawing/2014/main" xmlns="" id="{85482DA1-BE35-C3FA-82C6-4D67E1F1C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679234" y="2357751"/>
            <a:ext cx="910971" cy="1143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Аккумулятор 500 mAh, 3.7v - купить с быстрой доставкой до двери |  AudioRepair.RU - Амбушюры, запчасти к наушникам">
            <a:extLst>
              <a:ext uri="{FF2B5EF4-FFF2-40B4-BE49-F238E27FC236}">
                <a16:creationId xmlns:a16="http://schemas.microsoft.com/office/drawing/2014/main" xmlns="" id="{47836781-6BAE-292C-CDA7-F60ADD06D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646279" y="3209612"/>
            <a:ext cx="1775196" cy="112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xmlns="" id="{193F6BB0-87F0-E8BB-CBBB-ADF0E4FD7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xmlns="" id="{3B86A1BD-798E-E102-EAD1-B14454B7E2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Макетная плата</a:t>
            </a:r>
            <a:endParaRPr b="1" dirty="0"/>
          </a:p>
        </p:txBody>
      </p:sp>
      <p:pic>
        <p:nvPicPr>
          <p:cNvPr id="81" name="Google Shape;81;p16">
            <a:extLst>
              <a:ext uri="{FF2B5EF4-FFF2-40B4-BE49-F238E27FC236}">
                <a16:creationId xmlns:a16="http://schemas.microsoft.com/office/drawing/2014/main" xmlns="" id="{6889576C-CACA-E09C-1565-7F3C48AEF8E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>
            <a:extLst>
              <a:ext uri="{FF2B5EF4-FFF2-40B4-BE49-F238E27FC236}">
                <a16:creationId xmlns:a16="http://schemas.microsoft.com/office/drawing/2014/main" xmlns="" id="{1ADB4C99-9B65-C599-1DC5-300C34F3B504}"/>
              </a:ext>
            </a:extLst>
          </p:cNvPr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84;p16">
            <a:extLst>
              <a:ext uri="{FF2B5EF4-FFF2-40B4-BE49-F238E27FC236}">
                <a16:creationId xmlns:a16="http://schemas.microsoft.com/office/drawing/2014/main" xmlns="" id="{F2DF9B07-45A3-7CEB-7588-37E3429D23FA}"/>
              </a:ext>
            </a:extLst>
          </p:cNvPr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3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B93A7507-0D5F-CC2E-17F1-B85214FC9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824" y="1109468"/>
            <a:ext cx="5052459" cy="236792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72153072-2F05-9F18-7BE2-85617D8278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6283" y="2877446"/>
            <a:ext cx="3430681" cy="198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73119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xmlns="" id="{961EBEA9-2D98-2CA2-CCEB-2258E80C5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xmlns="" id="{052FC24F-4B35-9CB1-52C2-591FC40A01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3D-</a:t>
            </a:r>
            <a:r>
              <a:rPr lang="ru-RU" b="1" dirty="0"/>
              <a:t>модель корпуса</a:t>
            </a:r>
            <a:endParaRPr b="1" dirty="0"/>
          </a:p>
        </p:txBody>
      </p:sp>
      <p:pic>
        <p:nvPicPr>
          <p:cNvPr id="81" name="Google Shape;81;p16">
            <a:extLst>
              <a:ext uri="{FF2B5EF4-FFF2-40B4-BE49-F238E27FC236}">
                <a16:creationId xmlns:a16="http://schemas.microsoft.com/office/drawing/2014/main" xmlns="" id="{88BF7E64-F157-72B8-2889-30D568CD316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>
            <a:extLst>
              <a:ext uri="{FF2B5EF4-FFF2-40B4-BE49-F238E27FC236}">
                <a16:creationId xmlns:a16="http://schemas.microsoft.com/office/drawing/2014/main" xmlns="" id="{44310890-EA4D-A4F0-0C1C-5E9F27F5A8BD}"/>
              </a:ext>
            </a:extLst>
          </p:cNvPr>
          <p:cNvCxnSpPr/>
          <p:nvPr/>
        </p:nvCxnSpPr>
        <p:spPr>
          <a:xfrm>
            <a:off x="348600" y="1012206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84;p16">
            <a:extLst>
              <a:ext uri="{FF2B5EF4-FFF2-40B4-BE49-F238E27FC236}">
                <a16:creationId xmlns:a16="http://schemas.microsoft.com/office/drawing/2014/main" xmlns="" id="{BCA91C1D-F1FD-AA22-3A82-15FE0E37C623}"/>
              </a:ext>
            </a:extLst>
          </p:cNvPr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3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A13F95A4-739A-DF1D-DF6D-549C49C53B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00" y="1105425"/>
            <a:ext cx="8483700" cy="3751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16540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xmlns="" id="{D772E5E0-3B95-5D0F-24CB-8E5D30C921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xmlns="" id="{B101A482-2E66-8C89-9FFA-46CA2C58E5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Описание кода</a:t>
            </a:r>
            <a:endParaRPr b="1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123941A5-3FFA-3ACE-6325-4B935643A0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marL="114300" indent="0" algn="just">
              <a:buNone/>
            </a:pPr>
            <a:r>
              <a:rPr lang="ru-RU" sz="1300" dirty="0">
                <a:solidFill>
                  <a:schemeClr val="tx1"/>
                </a:solidFill>
              </a:rPr>
              <a:t>Код представляет собой кросс-платформенный фреймворк с поддержкой</a:t>
            </a:r>
            <a:r>
              <a:rPr lang="en-US" sz="1300" dirty="0">
                <a:solidFill>
                  <a:schemeClr val="tx1"/>
                </a:solidFill>
              </a:rPr>
              <a:t>:</a:t>
            </a:r>
          </a:p>
          <a:p>
            <a:pPr algn="just">
              <a:buFont typeface="+mj-lt"/>
              <a:buAutoNum type="arabicPeriod"/>
            </a:pPr>
            <a:r>
              <a:rPr lang="ru-RU" sz="1300" dirty="0">
                <a:solidFill>
                  <a:schemeClr val="tx1"/>
                </a:solidFill>
              </a:rPr>
              <a:t>Реального железа на базе </a:t>
            </a:r>
            <a:r>
              <a:rPr lang="en-US" sz="1300" dirty="0">
                <a:solidFill>
                  <a:schemeClr val="tx1"/>
                </a:solidFill>
              </a:rPr>
              <a:t>ESP32 </a:t>
            </a:r>
            <a:r>
              <a:rPr lang="ru-RU" sz="1300" dirty="0">
                <a:solidFill>
                  <a:schemeClr val="tx1"/>
                </a:solidFill>
              </a:rPr>
              <a:t>с </a:t>
            </a:r>
            <a:r>
              <a:rPr lang="en-US" sz="1300" dirty="0">
                <a:solidFill>
                  <a:schemeClr val="tx1"/>
                </a:solidFill>
              </a:rPr>
              <a:t>TFT</a:t>
            </a:r>
            <a:r>
              <a:rPr lang="ru-RU" sz="1300" dirty="0">
                <a:solidFill>
                  <a:schemeClr val="tx1"/>
                </a:solidFill>
              </a:rPr>
              <a:t>-дисплеем</a:t>
            </a:r>
          </a:p>
          <a:p>
            <a:pPr algn="just">
              <a:buFont typeface="+mj-lt"/>
              <a:buAutoNum type="arabicPeriod"/>
            </a:pPr>
            <a:r>
              <a:rPr lang="ru-RU" sz="1300" dirty="0">
                <a:solidFill>
                  <a:schemeClr val="tx1"/>
                </a:solidFill>
              </a:rPr>
              <a:t>Симуляции на ПК с использованием </a:t>
            </a:r>
            <a:r>
              <a:rPr lang="en-US" sz="1300" dirty="0">
                <a:solidFill>
                  <a:schemeClr val="tx1"/>
                </a:solidFill>
              </a:rPr>
              <a:t>SFML</a:t>
            </a:r>
          </a:p>
          <a:p>
            <a:pPr algn="just">
              <a:buFont typeface="+mj-lt"/>
              <a:buAutoNum type="arabicPeriod"/>
            </a:pPr>
            <a:r>
              <a:rPr lang="ru-RU" sz="1300" dirty="0">
                <a:solidFill>
                  <a:schemeClr val="tx1"/>
                </a:solidFill>
              </a:rPr>
              <a:t>Набора классических игр </a:t>
            </a:r>
            <a:r>
              <a:rPr lang="en-US" sz="1300" dirty="0">
                <a:solidFill>
                  <a:schemeClr val="tx1"/>
                </a:solidFill>
              </a:rPr>
              <a:t>(Pong, Tetris, Doom)</a:t>
            </a:r>
          </a:p>
          <a:p>
            <a:pPr marL="114300" indent="0" algn="just">
              <a:buNone/>
            </a:pPr>
            <a:r>
              <a:rPr lang="ru-RU" sz="1300" dirty="0">
                <a:solidFill>
                  <a:schemeClr val="tx1"/>
                </a:solidFill>
              </a:rPr>
              <a:t>Основные компоненты системы</a:t>
            </a:r>
            <a:r>
              <a:rPr lang="en-US" sz="1300" dirty="0">
                <a:solidFill>
                  <a:schemeClr val="tx1"/>
                </a:solidFill>
              </a:rPr>
              <a:t>:</a:t>
            </a:r>
          </a:p>
          <a:p>
            <a:pPr algn="just"/>
            <a:r>
              <a:rPr lang="ru-RU" sz="1300" dirty="0">
                <a:solidFill>
                  <a:schemeClr val="tx1"/>
                </a:solidFill>
              </a:rPr>
              <a:t>Управление приложениями</a:t>
            </a:r>
            <a:r>
              <a:rPr lang="en-US" sz="1300" dirty="0">
                <a:solidFill>
                  <a:schemeClr val="tx1"/>
                </a:solidFill>
              </a:rPr>
              <a:t> (app.hpp)</a:t>
            </a:r>
            <a:r>
              <a:rPr lang="ru-RU" sz="1300" dirty="0">
                <a:solidFill>
                  <a:schemeClr val="tx1"/>
                </a:solidFill>
              </a:rPr>
              <a:t>. Реализует </a:t>
            </a:r>
            <a:r>
              <a:rPr lang="en-US" sz="1300" dirty="0">
                <a:solidFill>
                  <a:schemeClr val="tx1"/>
                </a:solidFill>
              </a:rPr>
              <a:t>Finite State Machine </a:t>
            </a:r>
            <a:r>
              <a:rPr lang="ru-RU" sz="1300" dirty="0">
                <a:solidFill>
                  <a:schemeClr val="tx1"/>
                </a:solidFill>
              </a:rPr>
              <a:t>для переключения между играми. </a:t>
            </a:r>
            <a:r>
              <a:rPr lang="en-US" sz="1300" dirty="0" err="1">
                <a:solidFill>
                  <a:schemeClr val="tx1"/>
                </a:solidFill>
              </a:rPr>
              <a:t>AppsList</a:t>
            </a:r>
            <a:r>
              <a:rPr lang="ru-RU" sz="1300" dirty="0">
                <a:solidFill>
                  <a:schemeClr val="tx1"/>
                </a:solidFill>
              </a:rPr>
              <a:t> – перечисление доступный приложений. </a:t>
            </a:r>
            <a:r>
              <a:rPr lang="en-US" sz="1300" dirty="0">
                <a:solidFill>
                  <a:schemeClr val="tx1"/>
                </a:solidFill>
              </a:rPr>
              <a:t>App </a:t>
            </a:r>
            <a:r>
              <a:rPr lang="ru-RU" sz="1300" dirty="0">
                <a:solidFill>
                  <a:schemeClr val="tx1"/>
                </a:solidFill>
              </a:rPr>
              <a:t>– класс-контейнер для функции инициализации и основного цикла игр. Глобальный массив </a:t>
            </a:r>
            <a:r>
              <a:rPr lang="en-US" sz="1300" dirty="0" err="1">
                <a:solidFill>
                  <a:schemeClr val="tx1"/>
                </a:solidFill>
              </a:rPr>
              <a:t>gApps</a:t>
            </a:r>
            <a:r>
              <a:rPr lang="ru-RU" sz="1300" dirty="0">
                <a:solidFill>
                  <a:schemeClr val="tx1"/>
                </a:solidFill>
              </a:rPr>
              <a:t> связывает игры с их обработчиками.</a:t>
            </a:r>
          </a:p>
          <a:p>
            <a:pPr algn="just"/>
            <a:r>
              <a:rPr lang="ru-RU" sz="1300" dirty="0">
                <a:solidFill>
                  <a:schemeClr val="tx1"/>
                </a:solidFill>
              </a:rPr>
              <a:t>Система ввода (</a:t>
            </a:r>
            <a:r>
              <a:rPr lang="en-US" sz="1300" dirty="0">
                <a:solidFill>
                  <a:schemeClr val="tx1"/>
                </a:solidFill>
              </a:rPr>
              <a:t>sdl_keyboard.hpp)</a:t>
            </a:r>
            <a:r>
              <a:rPr lang="ru-RU" sz="1300" dirty="0">
                <a:solidFill>
                  <a:schemeClr val="tx1"/>
                </a:solidFill>
              </a:rPr>
              <a:t>. Аналоговый джойстик с 4 направлениями. 2 цифровые кнопки </a:t>
            </a:r>
            <a:r>
              <a:rPr lang="en-US" sz="1300" dirty="0">
                <a:solidFill>
                  <a:schemeClr val="tx1"/>
                </a:solidFill>
              </a:rPr>
              <a:t>(Select/Back)</a:t>
            </a:r>
            <a:r>
              <a:rPr lang="ru-RU" sz="1300" dirty="0">
                <a:solidFill>
                  <a:schemeClr val="tx1"/>
                </a:solidFill>
              </a:rPr>
              <a:t>. Использует резистивные делители для определения нажатий.</a:t>
            </a:r>
          </a:p>
          <a:p>
            <a:pPr algn="just"/>
            <a:r>
              <a:rPr lang="ru-RU" sz="1300" dirty="0">
                <a:solidFill>
                  <a:schemeClr val="tx1"/>
                </a:solidFill>
              </a:rPr>
              <a:t>Графическая подсистема </a:t>
            </a:r>
            <a:r>
              <a:rPr lang="en-US" sz="1300" dirty="0">
                <a:solidFill>
                  <a:schemeClr val="tx1"/>
                </a:solidFill>
              </a:rPr>
              <a:t>(sdl_like.hpp)</a:t>
            </a:r>
            <a:r>
              <a:rPr lang="ru-RU" sz="1300" dirty="0">
                <a:solidFill>
                  <a:schemeClr val="tx1"/>
                </a:solidFill>
              </a:rPr>
              <a:t>. Рисование примитивов(линии, круги и прочее). Работа с текстом (шрифт 5*10 пикселей).</a:t>
            </a:r>
          </a:p>
          <a:p>
            <a:pPr algn="just"/>
            <a:r>
              <a:rPr lang="ru-RU" sz="1300" dirty="0">
                <a:solidFill>
                  <a:schemeClr val="tx1"/>
                </a:solidFill>
              </a:rPr>
              <a:t>Меню</a:t>
            </a:r>
            <a:r>
              <a:rPr lang="en-US" sz="1300" dirty="0">
                <a:solidFill>
                  <a:schemeClr val="tx1"/>
                </a:solidFill>
              </a:rPr>
              <a:t> (menu.cpp)</a:t>
            </a:r>
            <a:r>
              <a:rPr lang="ru-RU" sz="1300" dirty="0">
                <a:solidFill>
                  <a:schemeClr val="tx1"/>
                </a:solidFill>
              </a:rPr>
              <a:t>. </a:t>
            </a:r>
            <a:r>
              <a:rPr lang="en-US" sz="1300" dirty="0">
                <a:solidFill>
                  <a:schemeClr val="tx1"/>
                </a:solidFill>
              </a:rPr>
              <a:t>Grid-based </a:t>
            </a:r>
            <a:r>
              <a:rPr lang="ru-RU" sz="1300" dirty="0">
                <a:solidFill>
                  <a:schemeClr val="tx1"/>
                </a:solidFill>
              </a:rPr>
              <a:t>интерфейс с 4 кнопками, анимация кнопок с спрайтовой графикой и навигация с помощью джойстика.</a:t>
            </a:r>
          </a:p>
        </p:txBody>
      </p:sp>
      <p:pic>
        <p:nvPicPr>
          <p:cNvPr id="81" name="Google Shape;81;p16">
            <a:extLst>
              <a:ext uri="{FF2B5EF4-FFF2-40B4-BE49-F238E27FC236}">
                <a16:creationId xmlns:a16="http://schemas.microsoft.com/office/drawing/2014/main" xmlns="" id="{DD250631-EFD9-5131-F642-3B0908372FA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>
            <a:extLst>
              <a:ext uri="{FF2B5EF4-FFF2-40B4-BE49-F238E27FC236}">
                <a16:creationId xmlns:a16="http://schemas.microsoft.com/office/drawing/2014/main" xmlns="" id="{B8B5789B-102A-9EB9-7BA5-4151FBF66F9B}"/>
              </a:ext>
            </a:extLst>
          </p:cNvPr>
          <p:cNvCxnSpPr/>
          <p:nvPr/>
        </p:nvCxnSpPr>
        <p:spPr>
          <a:xfrm>
            <a:off x="348600" y="1012206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84;p16">
            <a:extLst>
              <a:ext uri="{FF2B5EF4-FFF2-40B4-BE49-F238E27FC236}">
                <a16:creationId xmlns:a16="http://schemas.microsoft.com/office/drawing/2014/main" xmlns="" id="{70F96575-9A4A-A6F6-1B34-690572AFA303}"/>
              </a:ext>
            </a:extLst>
          </p:cNvPr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3</a:t>
            </a:r>
            <a:endParaRPr sz="10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7624898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humidifier</Template>
  <TotalTime>163</TotalTime>
  <Words>549</Words>
  <Application>Microsoft Office PowerPoint</Application>
  <PresentationFormat>Экран (16:9)</PresentationFormat>
  <Paragraphs>92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5" baseType="lpstr">
      <vt:lpstr>Arial</vt:lpstr>
      <vt:lpstr>Simple Light</vt:lpstr>
      <vt:lpstr>Портативная игровая приставка</vt:lpstr>
      <vt:lpstr>Содержание</vt:lpstr>
      <vt:lpstr>Цель и задачи проекта</vt:lpstr>
      <vt:lpstr>Описание продукта</vt:lpstr>
      <vt:lpstr>Процесс проектирования и изготовления </vt:lpstr>
      <vt:lpstr>Датчики и элементы</vt:lpstr>
      <vt:lpstr>Макетная плата</vt:lpstr>
      <vt:lpstr>3D-модель корпуса</vt:lpstr>
      <vt:lpstr>Описание кода</vt:lpstr>
      <vt:lpstr>Тестирование и результаты</vt:lpstr>
      <vt:lpstr>Анализ аналогов и уникальные особенности</vt:lpstr>
      <vt:lpstr>Заключение</vt:lpstr>
      <vt:lpstr>Наша команда и контакты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Портативная игровая приставка</dc:title>
  <dc:creator>Max Mz</dc:creator>
  <cp:lastModifiedBy>титов артём</cp:lastModifiedBy>
  <cp:revision>7</cp:revision>
  <dcterms:created xsi:type="dcterms:W3CDTF">2025-05-05T13:32:08Z</dcterms:created>
  <dcterms:modified xsi:type="dcterms:W3CDTF">2025-05-14T04:01:48Z</dcterms:modified>
</cp:coreProperties>
</file>